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anrope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892F15-AB38-42F4-8A7D-B7EC9A9B97C8}">
  <a:tblStyle styleId="{C2892F15-AB38-42F4-8A7D-B7EC9A9B97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anrope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anrop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96136e5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96136e5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4f92e3a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4f92e3a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8faeed8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8faeed8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4f92e3a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4f92e3a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9ec2e88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9ec2e88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96136e5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96136e5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4f92e3a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4f92e3a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9eafab7b6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9eafab7b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faeed8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8faeed8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faeed8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faeed8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4f92e3a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4f92e3a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8faeed8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8faeed8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8faeed8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8faeed8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8faeed8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8faeed8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8faeed8a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8faeed8a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981e4c9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981e4c9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9eafab7b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9eafab7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9eafab7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9eafab7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9eafab7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9eafab7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9eafab7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9eafab7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9eafab7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9eafab7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96136e5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96136e5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9eafab7b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9eafab7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9eafab7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9eafab7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9eafab7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9eafab7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9eafab7b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9eafab7b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9eafab7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9eafab7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9eafab7b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9eafab7b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96136e5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96136e5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9eafab7b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9eafab7b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96136e56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96136e56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9eafab7b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9eafab7b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96136e5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96136e5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4f92e3a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4f92e3a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96136e5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96136e5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96136e5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96136e5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and The Art of Post-Training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Barret Zoph &amp; John Schulman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(RL/PPO)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we have the SFT and RM models, we can do the final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the SFT model and then do RL optimized </a:t>
            </a:r>
            <a:r>
              <a:rPr lang="en"/>
              <a:t>against</a:t>
            </a:r>
            <a:r>
              <a:rPr lang="en"/>
              <a:t> the reward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a broad prompt distribution that the RM was trained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have issues around reward models being over-optimized / hacked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975" y="661263"/>
            <a:ext cx="228974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610550" y="4636825"/>
            <a:ext cx="592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Figure from Training language models to follow instructions with human feedback by Ouyang et al.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History of ChatGPT + OpenAI Post-Training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OpenAI LLMs before ChatGPT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GPT-3-base model (mid 2020)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GPT-3.5 mainly released as </a:t>
            </a:r>
            <a:r>
              <a:rPr i="1" lang="en"/>
              <a:t>instruct</a:t>
            </a:r>
            <a:r>
              <a:rPr lang="en"/>
              <a:t> model in January, 2022 (InstructGPT)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i="1" lang="en"/>
              <a:t>Completion model</a:t>
            </a:r>
            <a:r>
              <a:rPr lang="en"/>
              <a:t> like base model, but providing more helpful completions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RL team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Worked on WebGPT in 2021 – browsing and question answering via RL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Started working on chat in early 2021 for successor to WebGPT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Ended up de-emphasizing browsing because GPT-3.5 was so good at programming, that non-browsing use cases were more compelling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Preparing for GPT-4 release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Flagship LLM was still InstructGPT project; early GPT-4 fine-tunes were instruct based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Due to usability and reliability issues, product team explored specialized use cases like coding and meeting summarization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Decision to release ChatGPT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Chat models seemed promising as a form factor; friends and family closed beta since summer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Leadership decides to do a chat release; rally product team to work on this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High uncertainty about response; Galactica pulled release earlier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Low key research preview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Far more popular than expected; virality + people teaching each other how to use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Fail Whale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4" y="1419625"/>
            <a:ext cx="5126850" cy="324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Complexity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14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lang="en"/>
              <a:t>the</a:t>
            </a:r>
            <a:r>
              <a:rPr lang="en"/>
              <a:t> beginning ChatGPT started relatively 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a single model w/ text input and text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time went on, the features / models expanded significantly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Complexity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47" y="1584263"/>
            <a:ext cx="4071250" cy="264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150" y="1549400"/>
            <a:ext cx="4166149" cy="271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852725" y="4307250"/>
            <a:ext cx="3114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ChatGPT Dec 2022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5605475" y="4307250"/>
            <a:ext cx="22875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ChatGPT Jan 2025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</a:t>
            </a:r>
            <a:r>
              <a:rPr lang="en"/>
              <a:t>features</a:t>
            </a:r>
            <a:r>
              <a:rPr lang="en"/>
              <a:t> / </a:t>
            </a:r>
            <a:r>
              <a:rPr lang="en"/>
              <a:t>c</a:t>
            </a:r>
            <a:r>
              <a:rPr lang="en"/>
              <a:t>apabilities we added over time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Deployed multiple model model sizes: GPT-3.5, GPT-4, GPT-4o, o1-mini, 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Added Tools / Tool Interactions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Browsing, retrieval, code interpreter, memory, plugins, 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Safety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Guardian, improving refusal boundary, 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Mid-training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Continually train base model for freshness, new architectural advancements, etc…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Multimodal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Image input, audio input + output (e.g. 4o)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Human Data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Scaled up and experimented with our human data setup. Human + Model collaboration.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Open-ended research investments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u="sng"/>
              <a:t>The post-training team scaled from 5 -&gt; 100+ in 2 years to manage this</a:t>
            </a:r>
            <a:endParaRPr b="1" i="1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Mainline Models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Needed to figure out how to integrate changes into a single model as the amount of features and company size rapidly grew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solution: our mainline model setup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De-risk changes individually at smaller scales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Have standardized </a:t>
            </a:r>
            <a:r>
              <a:rPr lang="en"/>
              <a:t>miniature</a:t>
            </a:r>
            <a:r>
              <a:rPr lang="en"/>
              <a:t> version of the experiment you can use for de-risking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Integrate changes into frequent runs, rollback changes if there are issues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50" y="1849863"/>
            <a:ext cx="4489851" cy="20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Mishaps</a:t>
            </a:r>
            <a:r>
              <a:rPr lang="en"/>
              <a:t> and Challenges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Spelling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47982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Noticed that models were making a lot of spelling errors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Rate of misspellings increased after RL Found spelling errors in SFT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Eventually traced to bug: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Comparison process: grade 2 or more completions, write improved completion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Bug improved (human-written) completions were counted as completions with max score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Improved completions have more spelling errors =&gt; RM preferes spelling errors</a:t>
            </a:r>
            <a:endParaRPr sz="1500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00" y="1625225"/>
            <a:ext cx="3957224" cy="18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Over-refusals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00" y="1500788"/>
            <a:ext cx="5490227" cy="24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300" y="866850"/>
            <a:ext cx="3044101" cy="37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1552750" y="4123325"/>
            <a:ext cx="32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Refusals from early GPT-3.5 via ChatGPT subreddit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Barret Zoph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co-lead of post-training w/ John at OpenAI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John Schulman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 at Anthropic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Co-founder of OpenAI and previous co-lead of post-training w/ Barret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 of us working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Started working together in September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 a big push on making an aligned chatbot that we could safely deploy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team was called “RL” and consisted of only a handful of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ChatGPT was initially </a:t>
            </a:r>
            <a:r>
              <a:rPr lang="en"/>
              <a:t>meant</a:t>
            </a:r>
            <a:r>
              <a:rPr lang="en"/>
              <a:t> to be a “low key research preview”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Over-refusals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75" y="1547425"/>
            <a:ext cx="3578201" cy="3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76" y="1211713"/>
            <a:ext cx="443870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316475" y="993325"/>
            <a:ext cx="38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Early refusals were overly verbose and sanctimonious: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Refusals – easy to circumvent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976" y="1017723"/>
            <a:ext cx="4724050" cy="9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699" y="1931475"/>
            <a:ext cx="6664602" cy="29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Refusals - why are they hard?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50772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Boundary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models to refuse HARMFUL_QUERIES and comply with HARMLESS_QUERIES (everything else).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this naively =&gt; model doesn’t learn boundary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data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default, normal human preference data contains refusals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Labelers don’t always know refusal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Paired data; 1 harmful query that should be refused, 1 harmless query that is just on the other side of the boundary.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a detailed spec (OpenAI model spec)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Stratify labelers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475" y="1017725"/>
            <a:ext cx="3450300" cy="3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Bias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25" y="1135825"/>
            <a:ext cx="6306126" cy="31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715025" y="4479500"/>
            <a:ext cx="55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General bias in line with US left (early GPT-3.5)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Bias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25" y="70062"/>
            <a:ext cx="4863674" cy="500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6"/>
          <p:cNvCxnSpPr/>
          <p:nvPr/>
        </p:nvCxnSpPr>
        <p:spPr>
          <a:xfrm flipH="1" rot="10800000">
            <a:off x="2119100" y="4075475"/>
            <a:ext cx="1104900" cy="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6"/>
          <p:cNvSpPr txBox="1"/>
          <p:nvPr/>
        </p:nvSpPr>
        <p:spPr>
          <a:xfrm>
            <a:off x="6629900" y="3371350"/>
            <a:ext cx="306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The political bias of LLMs</a:t>
            </a:r>
            <a:endParaRPr i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David Rozado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Feb, 2024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1388450" y="3890925"/>
            <a:ext cx="7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Gemini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3" name="Google Shape;223;p36"/>
          <p:cNvCxnSpPr/>
          <p:nvPr/>
        </p:nvCxnSpPr>
        <p:spPr>
          <a:xfrm>
            <a:off x="2108750" y="3350675"/>
            <a:ext cx="1991700" cy="32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6"/>
          <p:cNvSpPr txBox="1"/>
          <p:nvPr/>
        </p:nvSpPr>
        <p:spPr>
          <a:xfrm>
            <a:off x="1470350" y="3182075"/>
            <a:ext cx="6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GPT-4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5" name="Google Shape;225;p36"/>
          <p:cNvCxnSpPr/>
          <p:nvPr/>
        </p:nvCxnSpPr>
        <p:spPr>
          <a:xfrm>
            <a:off x="2141950" y="3841375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6"/>
          <p:cNvSpPr txBox="1"/>
          <p:nvPr/>
        </p:nvSpPr>
        <p:spPr>
          <a:xfrm>
            <a:off x="157875" y="3625300"/>
            <a:ext cx="199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GPT-3.5, Grok (fun mode)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Bias – why does it occur?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Directionally reproducible by few-shot prompting base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Refusal style (on non-political topics) affects 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Hypothesis – assistant writing style selects persona / worldview of PMC institutions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preference data often amplifies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demographics and political leanings of labelers, or what they expect the client wants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Over-optimization / reward hacking can further amplify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there’s a slight bias in PM, and nothing pushing against it, RL can overshoot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Equal / symmetric treatment is hard to achieve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RL looks at a single prompt at a time; would have to train with </a:t>
            </a:r>
            <a:r>
              <a:rPr i="1" lang="en"/>
              <a:t>consistency</a:t>
            </a:r>
            <a:r>
              <a:rPr lang="en"/>
              <a:t> objective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Defamation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1188800"/>
            <a:ext cx="39159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make tradeoff between informativeness and correctness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threshold for guessing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 sampling induces guessing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completely solved in this domain (accusations) by human data campaign with paired prompts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500" y="363363"/>
            <a:ext cx="4572000" cy="73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200" y="1357300"/>
            <a:ext cx="4390299" cy="29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Problems - High-Quality Human Feedback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Acquiring high quality labels in domains that involve </a:t>
            </a:r>
            <a:r>
              <a:rPr i="1" lang="en" sz="1700"/>
              <a:t>taste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</a:t>
            </a:r>
            <a:r>
              <a:rPr lang="en" sz="1300"/>
              <a:t>reative writing, humor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Research or business ideas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Acquiring high quality labels on tasks that are subjective and require high effort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Most coding tasks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Math proofs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Analysis of long documents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Possible solution: human-AI team does labeling (aka scalable supervision)</a:t>
            </a:r>
            <a:endParaRPr b="1"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Open Problems - High-Quality Human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different sources of human feedback, different pros and cons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Q: How to leverage their respective strengths?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3" name="Google Shape;253;p40"/>
          <p:cNvGraphicFramePr/>
          <p:nvPr/>
        </p:nvGraphicFramePr>
        <p:xfrm>
          <a:off x="952500" y="20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{C2892F15-AB38-42F4-8A7D-B7EC9A9B97C8}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Prompt diversity / realism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Label quality: correctness and compliance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Label quality: user intent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Users label user prompts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Experts label user prompts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Experts label expert prompts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Problems - Specification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make the model do what we want, the first step is to figure out what we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step is surprisingly hard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Post-Training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post-training?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the model behave like an assistant and follow the right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It's the final stage of getting the model ready for production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has the closest </a:t>
            </a:r>
            <a:r>
              <a:rPr lang="en"/>
              <a:t>relationship</a:t>
            </a:r>
            <a:r>
              <a:rPr lang="en"/>
              <a:t> to the product team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75" y="2646074"/>
            <a:ext cx="7547849" cy="1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Specifying Behavior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85206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problems like refusals, politics, truthfulness, it’s complicated to specify the right behavior – we often don’t even know what we want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400" y="1934050"/>
            <a:ext cx="560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Specifying Behavior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5" y="1310649"/>
            <a:ext cx="4352799" cy="138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25" y="2812372"/>
            <a:ext cx="4352798" cy="147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67100"/>
            <a:ext cx="4170223" cy="1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Model Spec</a:t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Released in May, 2024, available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Organized into objectives, rules, and defaults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There’s a hierarchy of different levels of authority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conflicts between principles and non-obvious choices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are </a:t>
            </a:r>
            <a:r>
              <a:rPr lang="en"/>
              <a:t>(1) be transparent with the public, </a:t>
            </a:r>
            <a:r>
              <a:rPr lang="en"/>
              <a:t>(2) increase internal alignment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unsolved problems about how to fully integrate complex safety policies, how to make the model follow spec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Problems - Preserving Diversity and Interestingness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1152475"/>
            <a:ext cx="85206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Existing production LLMs like ChatGPT and Claude have distinctive styles and personas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Further iterations of post-training reinforce these styles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Smaller companies typically distill from top LLMs to develop their models’ output styles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7104702" y="4242687"/>
            <a:ext cx="458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400"/>
            <a:ext cx="7386107" cy="121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87591"/>
            <a:ext cx="7386107" cy="161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eras adaptation pipelines</a:t>
            </a:r>
            <a:endParaRPr/>
          </a:p>
        </p:txBody>
      </p:sp>
      <p:sp>
        <p:nvSpPr>
          <p:cNvPr id="295" name="Google Shape;295;p46"/>
          <p:cNvSpPr txBox="1"/>
          <p:nvPr/>
        </p:nvSpPr>
        <p:spPr>
          <a:xfrm>
            <a:off x="474000" y="4492375"/>
            <a:ext cx="722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From Nato Lambert https://www.interconnects.ai/p/frontier-model-post-training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Problems - Preserving Diversity and Interestingness</a:t>
            </a:r>
            <a:endParaRPr/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11700" y="1152475"/>
            <a:ext cx="85206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restore and preserve interestingness and diversity – all the styles and worldviews present in the base models?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Recommended Post-Training Papers / Blogs (not a careful lit review)</a:t>
            </a:r>
            <a:endParaRPr sz="2020"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85206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 post-training / RLHF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Classics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Learning to Summarize from Human Feedback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Training language models to follow instructions with human feedback (InstructGPT)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 General Language Assistant as a Laboratory for Alignment (HHH ideas, chat models)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Training a Helpful and Harmless Assistant with RLHF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Modern t</a:t>
            </a:r>
            <a:r>
              <a:rPr lang="en"/>
              <a:t>echniques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Open-Instruct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Tech reports for Llama, Deepseek, Qwen, Nemotron models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Interconnects blog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Reward models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HelpSteer2: Open-source dataset for training high-performing reward models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RewardBench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AlpacaFarm: A Simulation Framework for Methods that Learn from Human Feedback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Reasoning models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OpenAI o1 blog post, R1 tech report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</a:t>
            </a:r>
            <a:r>
              <a:rPr lang="en"/>
              <a:t>fication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Constitutional AI: Harmlessness from AI Feedback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"/>
              <a:t>Introducing the Model Spec</a:t>
            </a:r>
            <a:r>
              <a:rPr lang="en"/>
              <a:t> (OpenAI blog)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Deliberative Alignment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 vs Post-Trained Model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000" y="1017725"/>
            <a:ext cx="7106811" cy="14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000" y="2753050"/>
            <a:ext cx="4495574" cy="19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1746225"/>
            <a:ext cx="1606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Base model sample: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</a:t>
            </a:r>
            <a:r>
              <a:rPr lang="en" sz="1200">
                <a:solidFill>
                  <a:schemeClr val="dk2"/>
                </a:solidFill>
              </a:rPr>
              <a:t>Mistral 8x7B, via together.xyz)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 vs Post-Trained Model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75" y="1073900"/>
            <a:ext cx="4062704" cy="140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575" y="2694838"/>
            <a:ext cx="5284526" cy="1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27625" y="4666875"/>
            <a:ext cx="50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Samples from Mistral 8x7B base / instruct, via together.xyz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89575" y="1560475"/>
            <a:ext cx="16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Base model: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55375" y="3435075"/>
            <a:ext cx="16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Chat</a:t>
            </a:r>
            <a:r>
              <a:rPr lang="en" sz="1200">
                <a:solidFill>
                  <a:schemeClr val="dk2"/>
                </a:solidFill>
              </a:rPr>
              <a:t> model: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 vs Pre-Training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less compute than pre-training and faster iteration cycles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Reinforcement Learning with Human Feedback (RLHF)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Adapting the model to user 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Teaches the model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retrieval, web browsing, code execution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Craft the model personality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Introduces refusal / safety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“As an AI Language Model …”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 heavily relies on generalization from the pre-trained base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Post-Training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Three main components: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Supervised Fine-Tuning (SFT)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Clone Human / Expert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Reward Model (RM)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Human 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Reinforcement Learning (RL)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Optimize against the Reward Model using 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Reasoning mixes in non-RM objectives during RL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750" y="1220501"/>
            <a:ext cx="3488549" cy="27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Fine-Tuning (SFT)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gold examples to fine-tune the base model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this data to be very high quality and emulate the behavior you want the model to have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SFT model serves as the init for RL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into humans + models working together to create these </a:t>
            </a:r>
            <a:r>
              <a:rPr lang="en"/>
              <a:t>examples</a:t>
            </a:r>
            <a:r>
              <a:rPr lang="en"/>
              <a:t> (e.g. scalable oversight)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925" y="661263"/>
            <a:ext cx="224017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610550" y="4636825"/>
            <a:ext cx="592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Figure from Training language models to follow instructions with human feedback by Ouyang et al.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Modeling (RM)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comparison data </a:t>
            </a:r>
            <a:r>
              <a:rPr lang="en"/>
              <a:t>from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given prompt, humans decide which model outputs they like the most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data is used to train a reward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research into types of comparisons to collect (e.g. binary, 1-7) and other types of info (e.g. labeler notes)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5" y="661263"/>
            <a:ext cx="20316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1610550" y="4636825"/>
            <a:ext cx="592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Figure from Training language models to follow instructions with human feedback by Ouyang et al.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